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76" r:id="rId3"/>
    <p:sldId id="277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75" r:id="rId17"/>
    <p:sldId id="289" r:id="rId18"/>
    <p:sldId id="290" r:id="rId19"/>
    <p:sldId id="291" r:id="rId20"/>
    <p:sldId id="270" r:id="rId21"/>
    <p:sldId id="27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272" r:id="rId31"/>
    <p:sldId id="274" r:id="rId32"/>
    <p:sldId id="273" r:id="rId33"/>
    <p:sldId id="262" r:id="rId34"/>
    <p:sldId id="267" r:id="rId35"/>
    <p:sldId id="300" r:id="rId36"/>
    <p:sldId id="2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89278" autoAdjust="0"/>
  </p:normalViewPr>
  <p:slideViewPr>
    <p:cSldViewPr snapToGrid="0">
      <p:cViewPr varScale="1">
        <p:scale>
          <a:sx n="102" d="100"/>
          <a:sy n="102" d="100"/>
        </p:scale>
        <p:origin x="-834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35901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8836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211C7E8-B236-462E-81F1-411EFC5014CF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10</a:t>
            </a:fld>
            <a:endParaRPr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2704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7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err="1" smtClean="0">
                <a:solidFill>
                  <a:srgbClr val="FFFFFF"/>
                </a:solidFill>
                <a:latin typeface="Neo Sans Std"/>
              </a:rPr>
              <a:t>ParticleEngine</a:t>
            </a:r>
            <a:endParaRPr lang="en-US" sz="3600" dirty="0" smtClean="0">
              <a:solidFill>
                <a:srgbClr val="FFFFFF"/>
              </a:solidFill>
              <a:latin typeface="Neo Sans Std"/>
            </a:endParaRPr>
          </a:p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and Effects</a:t>
            </a:r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604828C-80EA-4682-99CC-404B409445F7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11</a:t>
            </a:fld>
            <a:endParaRPr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8880" y="1097280"/>
            <a:ext cx="7939800" cy="5394960"/>
          </a:xfrm>
          <a:prstGeom prst="rect">
            <a:avLst/>
          </a:prstGeom>
          <a:ln>
            <a:noFill/>
          </a:ln>
        </p:spPr>
      </p:pic>
      <p:sp>
        <p:nvSpPr>
          <p:cNvPr id="205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Neo Sans Std"/>
              </a:rPr>
              <a:t>HUD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7E7C4B9-04B3-40C7-970C-11292A514FDA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12</a:t>
            </a:fld>
            <a:endParaRPr/>
          </a:p>
        </p:txBody>
      </p:sp>
      <p:sp>
        <p:nvSpPr>
          <p:cNvPr id="209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Postprocessing</a:t>
            </a:r>
            <a:endParaRPr/>
          </a:p>
        </p:txBody>
      </p:sp>
      <p:pic>
        <p:nvPicPr>
          <p:cNvPr id="210" name="Grafik 20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59840"/>
            <a:ext cx="3547800" cy="2217600"/>
          </a:xfrm>
          <a:prstGeom prst="rect">
            <a:avLst/>
          </a:prstGeom>
          <a:ln>
            <a:noFill/>
          </a:ln>
        </p:spPr>
      </p:pic>
      <p:pic>
        <p:nvPicPr>
          <p:cNvPr id="211" name="Grafik 2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0720" y="2488320"/>
            <a:ext cx="6035040" cy="3772080"/>
          </a:xfrm>
          <a:prstGeom prst="rect">
            <a:avLst/>
          </a:prstGeom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3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4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975EA3AD-819E-4A84-9EF2-66FDF20A72BF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13</a:t>
            </a:fld>
            <a:endParaRPr/>
          </a:p>
        </p:txBody>
      </p:sp>
      <p:sp>
        <p:nvSpPr>
          <p:cNvPr id="215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Oculus Rift</a:t>
            </a:r>
            <a:endParaRPr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0058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8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9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0EDD3DF-512D-455A-8EA4-4497DD387038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14</a:t>
            </a:fld>
            <a:endParaRPr/>
          </a:p>
        </p:txBody>
      </p:sp>
      <p:sp>
        <p:nvSpPr>
          <p:cNvPr id="220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Misc.</a:t>
            </a:r>
            <a:endParaRPr/>
          </a:p>
        </p:txBody>
      </p:sp>
      <p:sp>
        <p:nvSpPr>
          <p:cNvPr id="221" name="TextShape 5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3D Audio (engine-sound, explosions...)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Factions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Configureable Gamepad and Joystick support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Equipment, i.e. Weapons and Engines are changeable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Homing missiles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...</a:t>
            </a: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8073" y="1230765"/>
            <a:ext cx="9991317" cy="4451577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6058368"/>
          </a:xfrm>
        </p:spPr>
        <p:txBody>
          <a:bodyPr>
            <a:normAutofit/>
          </a:bodyPr>
          <a:lstStyle/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OctTree</a:t>
            </a:r>
            <a:r>
              <a:rPr lang="en-US" sz="1800" dirty="0" smtClean="0"/>
              <a:t> with unbalanced depth and dynamic covered AABB</a:t>
            </a:r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smtClean="0"/>
              <a:t>Split/Merge leafs depending on object-count</a:t>
            </a:r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smtClean="0"/>
              <a:t>Objects know in which Leafs they are located</a:t>
            </a:r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WorldTreeQuery</a:t>
            </a:r>
            <a:r>
              <a:rPr lang="en-US" sz="1800" dirty="0" smtClean="0"/>
              <a:t>:</a:t>
            </a:r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AbstractShape</a:t>
            </a:r>
            <a:r>
              <a:rPr lang="en-US" sz="1800" dirty="0" smtClean="0"/>
              <a:t>:</a:t>
            </a:r>
          </a:p>
          <a:p>
            <a:endParaRPr lang="de-DE" dirty="0"/>
          </a:p>
        </p:txBody>
      </p:sp>
      <p:sp>
        <p:nvSpPr>
          <p:cNvPr id="174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8248D4F-84C8-412C-88E7-B4AC1B237682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17</a:t>
            </a:fld>
            <a:endParaRPr/>
          </a:p>
        </p:txBody>
      </p:sp>
      <p:sp>
        <p:nvSpPr>
          <p:cNvPr id="177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WorldTree</a:t>
            </a:r>
            <a:endParaRPr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995" y="2858899"/>
            <a:ext cx="4543200" cy="1257120"/>
          </a:xfrm>
          <a:prstGeom prst="rect">
            <a:avLst/>
          </a:prstGeom>
          <a:ln>
            <a:noFill/>
          </a:ln>
        </p:spPr>
      </p:pic>
      <p:pic>
        <p:nvPicPr>
          <p:cNvPr id="11" name="Grafik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0640" y="5062790"/>
            <a:ext cx="3647880" cy="79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0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1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375ED38-97EC-49B4-9595-DB2398FE6FA5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18</a:t>
            </a:fld>
            <a:endParaRPr/>
          </a:p>
        </p:txBody>
      </p:sp>
      <p:sp>
        <p:nvSpPr>
          <p:cNvPr id="182" name="TextShape 4"/>
          <p:cNvSpPr txBox="1"/>
          <p:nvPr/>
        </p:nvSpPr>
        <p:spPr>
          <a:xfrm>
            <a:off x="282600" y="822960"/>
            <a:ext cx="374076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Implementation</a:t>
            </a:r>
            <a:endParaRPr/>
          </a:p>
        </p:txBody>
      </p:sp>
      <p:sp>
        <p:nvSpPr>
          <p:cNvPr id="183" name="TextShape 5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 dirty="0" err="1"/>
              <a:t>OctTree</a:t>
            </a:r>
            <a:r>
              <a:rPr lang="en-US" dirty="0"/>
              <a:t> with unbalanced depth and dynamic covered AABB</a:t>
            </a:r>
            <a:endParaRPr dirty="0"/>
          </a:p>
          <a:p>
            <a:pPr>
              <a:buSzPct val="25000"/>
              <a:buFont typeface="StarSymbol"/>
              <a:buChar char=""/>
            </a:pPr>
            <a:r>
              <a:rPr lang="en-US" dirty="0"/>
              <a:t>Split/Merge leafs depending on object-count</a:t>
            </a:r>
            <a:endParaRPr dirty="0"/>
          </a:p>
          <a:p>
            <a:pPr>
              <a:buSzPct val="25000"/>
              <a:buFont typeface="StarSymbol"/>
              <a:buChar char=""/>
            </a:pPr>
            <a:r>
              <a:rPr lang="en-US" dirty="0"/>
              <a:t>Objects know in which Leafs they are located</a:t>
            </a: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r>
              <a:rPr lang="en-US" dirty="0" err="1"/>
              <a:t>WorldTreeQuery</a:t>
            </a:r>
            <a:r>
              <a:rPr lang="en-US" dirty="0" smtClean="0"/>
              <a:t>:</a:t>
            </a:r>
            <a:endParaRPr dirty="0" smtClean="0"/>
          </a:p>
          <a:p>
            <a:pPr>
              <a:buSzPct val="25000"/>
              <a:buFont typeface="StarSymbol"/>
              <a:buChar char=""/>
            </a:pPr>
            <a:endParaRPr dirty="0" smtClean="0"/>
          </a:p>
          <a:p>
            <a:pPr>
              <a:buSzPct val="25000"/>
              <a:buFont typeface="StarSymbol"/>
              <a:buChar char=""/>
            </a:pPr>
            <a:endParaRPr dirty="0" smtClean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r>
              <a:rPr lang="en-US" dirty="0" err="1"/>
              <a:t>AbstractShape</a:t>
            </a:r>
            <a:r>
              <a:rPr lang="en-US" dirty="0"/>
              <a:t>:</a:t>
            </a: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184" name="Grafik 18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40" y="3474720"/>
            <a:ext cx="4543200" cy="1257120"/>
          </a:xfrm>
          <a:prstGeom prst="rect">
            <a:avLst/>
          </a:prstGeom>
          <a:ln>
            <a:noFill/>
          </a:ln>
        </p:spPr>
      </p:pic>
      <p:pic>
        <p:nvPicPr>
          <p:cNvPr id="185" name="Grafik 18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0640" y="5212080"/>
            <a:ext cx="3647880" cy="790200"/>
          </a:xfrm>
          <a:prstGeom prst="rect">
            <a:avLst/>
          </a:prstGeom>
          <a:ln>
            <a:noFill/>
          </a:ln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1DA9EF1-DCD6-4159-BCAF-FA1856D1B33D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19</a:t>
            </a:fld>
            <a:endParaRPr/>
          </a:p>
        </p:txBody>
      </p:sp>
      <p:sp>
        <p:nvSpPr>
          <p:cNvPr id="189" name="TextShape 4"/>
          <p:cNvSpPr txBox="1"/>
          <p:nvPr/>
        </p:nvSpPr>
        <p:spPr>
          <a:xfrm>
            <a:off x="282600" y="822960"/>
            <a:ext cx="374076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Usage</a:t>
            </a:r>
            <a:endParaRPr/>
          </a:p>
        </p:txBody>
      </p:sp>
      <p:sp>
        <p:nvSpPr>
          <p:cNvPr id="190" name="TextShape 5"/>
          <p:cNvSpPr txBox="1"/>
          <p:nvPr/>
        </p:nvSpPr>
        <p:spPr>
          <a:xfrm>
            <a:off x="4309200" y="11887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AI wants to know if path to waypoint is clear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Compose capsule that contains object during the movement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Ask WorldTreeQuery for objects colliding with this capsule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[Calculate intermediate waypoint to evade nearest obstacle]</a:t>
            </a:r>
            <a:endParaRPr/>
          </a:p>
          <a:p>
            <a:pPr lvl="1">
              <a:buSzPct val="25000"/>
              <a:buFont typeface="StarSymbol"/>
              <a:buChar char="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  <p:pic>
        <p:nvPicPr>
          <p:cNvPr id="191" name="Grafik 19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6600" y="2560320"/>
            <a:ext cx="5771880" cy="3009600"/>
          </a:xfrm>
          <a:prstGeom prst="rect">
            <a:avLst/>
          </a:prstGeom>
          <a:ln>
            <a:noFill/>
          </a:ln>
        </p:spPr>
      </p:pic>
      <p:sp>
        <p:nvSpPr>
          <p:cNvPr id="192" name="CustomShape 6"/>
          <p:cNvSpPr/>
          <p:nvPr/>
        </p:nvSpPr>
        <p:spPr>
          <a:xfrm>
            <a:off x="5178240" y="2701800"/>
            <a:ext cx="3417120" cy="498600"/>
          </a:xfrm>
          <a:prstGeom prst="rect">
            <a:avLst/>
          </a:prstGeom>
          <a:solidFill>
            <a:srgbClr val="FFFF66"/>
          </a:solidFill>
          <a:ln>
            <a:solidFill>
              <a:srgbClr val="3465AF"/>
            </a:solidFill>
          </a:ln>
        </p:spPr>
      </p:sp>
      <p:sp>
        <p:nvSpPr>
          <p:cNvPr id="193" name="CustomShape 7"/>
          <p:cNvSpPr/>
          <p:nvPr/>
        </p:nvSpPr>
        <p:spPr>
          <a:xfrm>
            <a:off x="5160960" y="3291840"/>
            <a:ext cx="3708720" cy="457200"/>
          </a:xfrm>
          <a:prstGeom prst="rect">
            <a:avLst/>
          </a:prstGeom>
          <a:solidFill>
            <a:srgbClr val="00FF00"/>
          </a:solidFill>
          <a:ln>
            <a:solidFill>
              <a:srgbClr val="3465AF"/>
            </a:solidFill>
          </a:ln>
        </p:spPr>
      </p:sp>
      <p:sp>
        <p:nvSpPr>
          <p:cNvPr id="194" name="CustomShape 8"/>
          <p:cNvSpPr/>
          <p:nvPr/>
        </p:nvSpPr>
        <p:spPr>
          <a:xfrm>
            <a:off x="5152320" y="3792600"/>
            <a:ext cx="5546160" cy="596520"/>
          </a:xfrm>
          <a:prstGeom prst="rect">
            <a:avLst/>
          </a:prstGeom>
          <a:solidFill>
            <a:srgbClr val="800000"/>
          </a:solidFill>
          <a:ln>
            <a:solidFill>
              <a:srgbClr val="3465AF"/>
            </a:solidFill>
          </a:ln>
        </p:spPr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textbook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: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collision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destruction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Impacts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Simple </a:t>
            </a:r>
            <a:r>
              <a:rPr lang="de-DE" dirty="0" err="1" smtClean="0"/>
              <a:t>model</a:t>
            </a:r>
            <a:r>
              <a:rPr lang="de-DE" dirty="0" smtClean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None/>
            </a:pPr>
            <a:r>
              <a:rPr lang="de-DE" dirty="0"/>
              <a:t>As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games</a:t>
            </a:r>
            <a:r>
              <a:rPr lang="de-DE" dirty="0"/>
              <a:t> like:</a:t>
            </a:r>
          </a:p>
          <a:p>
            <a:pPr>
              <a:buNone/>
            </a:pPr>
            <a:r>
              <a:rPr lang="de-DE" dirty="0" err="1" smtClean="0"/>
              <a:t>Voxatron</a:t>
            </a:r>
            <a:endParaRPr lang="de-DE" dirty="0"/>
          </a:p>
          <a:p>
            <a:pPr>
              <a:buNone/>
            </a:pPr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7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VoxelCluster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Represent</a:t>
            </a:r>
            <a:r>
              <a:rPr lang="de-DE" dirty="0" smtClean="0"/>
              <a:t> all </a:t>
            </a:r>
            <a:r>
              <a:rPr lang="de-DE" dirty="0" err="1" smtClean="0"/>
              <a:t>entities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Datastructures</a:t>
            </a:r>
            <a:endParaRPr lang="de-DE" dirty="0" smtClean="0"/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unordered_map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ivec3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*&gt;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VoxelTree</a:t>
            </a:r>
            <a:endParaRPr lang="de-DE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lvl="1"/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ref_ptr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VertexArrayObject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VoxelData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078" t="15417" r="16328" b="6944"/>
          <a:stretch/>
        </p:blipFill>
        <p:spPr>
          <a:xfrm>
            <a:off x="457200" y="2992755"/>
            <a:ext cx="3209219" cy="28841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833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de-DE" dirty="0" smtClean="0"/>
              <a:t>	</a:t>
            </a:r>
            <a:r>
              <a:rPr lang="de-DE" sz="2900" dirty="0" err="1"/>
              <a:t>Simulated</a:t>
            </a:r>
            <a:r>
              <a:rPr lang="de-DE" sz="2900" dirty="0"/>
              <a:t> on GPU</a:t>
            </a:r>
          </a:p>
          <a:p>
            <a:pPr>
              <a:lnSpc>
                <a:spcPct val="120000"/>
              </a:lnSpc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VertexShader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8585" y="1050258"/>
            <a:ext cx="4158840" cy="30320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NPC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split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completly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in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Single Unit Tasks </a:t>
            </a:r>
            <a:r>
              <a:rPr lang="de-DE" dirty="0" err="1" smtClean="0"/>
              <a:t>and</a:t>
            </a:r>
            <a:r>
              <a:rPr lang="de-DE" dirty="0" smtClean="0"/>
              <a:t> Group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simulate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Squads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NPCs </a:t>
            </a:r>
            <a:r>
              <a:rPr lang="de-DE" dirty="0" err="1" smtClean="0"/>
              <a:t>joining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perform</a:t>
            </a:r>
            <a:r>
              <a:rPr lang="de-DE" dirty="0" smtClean="0"/>
              <a:t> a mutual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41" y="3173730"/>
            <a:ext cx="4061460" cy="89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40" y="4250055"/>
            <a:ext cx="5725668" cy="175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541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761" y="62865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3" y="2189226"/>
            <a:ext cx="39528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19" y="2893314"/>
            <a:ext cx="4989310" cy="323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Voxels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Text </a:t>
            </a:r>
            <a:r>
              <a:rPr lang="de-DE" dirty="0" err="1" smtClean="0"/>
              <a:t>is</a:t>
            </a:r>
            <a:r>
              <a:rPr lang="de-DE" dirty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out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Voxelfont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Elements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located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explained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407" y="1085711"/>
            <a:ext cx="8014249" cy="50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Hudgets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HUD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composed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„</a:t>
            </a:r>
            <a:r>
              <a:rPr lang="de-DE" dirty="0" err="1" smtClean="0"/>
              <a:t>Hudgets</a:t>
            </a:r>
            <a:r>
              <a:rPr lang="de-DE" dirty="0" smtClean="0"/>
              <a:t>“ (HUD-</a:t>
            </a:r>
            <a:r>
              <a:rPr lang="de-DE" dirty="0" err="1" smtClean="0"/>
              <a:t>Widgets</a:t>
            </a:r>
            <a:r>
              <a:rPr lang="de-DE" dirty="0" smtClean="0"/>
              <a:t>)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update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appearance</a:t>
            </a:r>
            <a:r>
              <a:rPr lang="de-DE" dirty="0" smtClean="0"/>
              <a:t>,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situation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ObjectHudgets</a:t>
            </a:r>
            <a:r>
              <a:rPr lang="de-DE" dirty="0" smtClean="0"/>
              <a:t> 	</a:t>
            </a:r>
            <a:r>
              <a:rPr lang="de-DE" dirty="0" err="1" smtClean="0"/>
              <a:t>mark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Worldobjects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Crosshair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AimHelper</a:t>
            </a:r>
            <a:r>
              <a:rPr lang="de-DE" dirty="0" smtClean="0"/>
              <a:t> </a:t>
            </a:r>
            <a:r>
              <a:rPr lang="de-DE" dirty="0" err="1" smtClean="0"/>
              <a:t>indicates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aim</a:t>
            </a:r>
            <a:r>
              <a:rPr lang="de-DE" dirty="0" smtClean="0"/>
              <a:t>,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a </a:t>
            </a:r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TextHudgets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Buttons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95" y="2562606"/>
            <a:ext cx="699399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83" y="2562606"/>
            <a:ext cx="870528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44" y="4390263"/>
            <a:ext cx="929259" cy="63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5" y="3480435"/>
            <a:ext cx="8667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75" y="5417820"/>
            <a:ext cx="3933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035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Spherical</a:t>
            </a:r>
            <a:r>
              <a:rPr lang="de-DE" dirty="0" smtClean="0"/>
              <a:t> 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/>
              <a:t>.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0835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smtClean="0"/>
              <a:t>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Space Games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Science Fiction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None/>
            </a:pPr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>
              <a:buNone/>
            </a:pPr>
            <a:r>
              <a:rPr lang="de-DE" dirty="0" smtClean="0"/>
              <a:t>Freelancer</a:t>
            </a:r>
          </a:p>
          <a:p>
            <a:pPr>
              <a:buNone/>
            </a:pPr>
            <a:r>
              <a:rPr lang="de-DE" dirty="0" smtClean="0"/>
              <a:t>X-Series</a:t>
            </a:r>
          </a:p>
          <a:p>
            <a:pPr>
              <a:buNone/>
            </a:pPr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6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12192000" cy="50832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86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FMOD -&gt; SFML </a:t>
            </a:r>
            <a:r>
              <a:rPr lang="en-US" dirty="0" smtClean="0"/>
              <a:t>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OculusSDK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Bandit</a:t>
            </a:r>
            <a:br>
              <a:rPr lang="en-US" dirty="0" smtClean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Statistiken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58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Milestones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13650" y="594359"/>
            <a:ext cx="3438668" cy="5479633"/>
          </a:xfrm>
        </p:spPr>
        <p:txBody>
          <a:bodyPr>
            <a:normAutofit/>
          </a:bodyPr>
          <a:lstStyle/>
          <a:p>
            <a:r>
              <a:rPr lang="de-DE" sz="1800" dirty="0" err="1" smtClean="0"/>
              <a:t>Done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different </a:t>
            </a:r>
            <a:r>
              <a:rPr lang="de-DE" sz="1800" dirty="0" err="1" smtClean="0"/>
              <a:t>Ships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Various</a:t>
            </a:r>
            <a:r>
              <a:rPr lang="de-DE" sz="1800" dirty="0" smtClean="0"/>
              <a:t> Controls (</a:t>
            </a:r>
            <a:r>
              <a:rPr lang="de-DE" sz="1800" dirty="0" err="1" smtClean="0"/>
              <a:t>configurable</a:t>
            </a:r>
            <a:r>
              <a:rPr lang="de-DE" sz="18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Collision</a:t>
            </a:r>
            <a:r>
              <a:rPr lang="de-DE" sz="1800" dirty="0" smtClean="0"/>
              <a:t> &amp; </a:t>
            </a:r>
            <a:r>
              <a:rPr lang="de-DE" sz="1800" dirty="0" err="1" smtClean="0"/>
              <a:t>Physics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smtClean="0"/>
              <a:t>Different </a:t>
            </a:r>
            <a:r>
              <a:rPr lang="de-DE" sz="1800" dirty="0" err="1" smtClean="0"/>
              <a:t>Weapons</a:t>
            </a:r>
            <a:r>
              <a:rPr lang="de-DE" sz="1800" dirty="0" smtClean="0"/>
              <a:t> &amp; </a:t>
            </a:r>
            <a:r>
              <a:rPr lang="de-DE" sz="1800" dirty="0" err="1" smtClean="0"/>
              <a:t>Engines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Battles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Explosions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Visual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&amp; </a:t>
            </a:r>
            <a:r>
              <a:rPr lang="de-DE" sz="1800" dirty="0" err="1" smtClean="0"/>
              <a:t>Postprocessing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AI, </a:t>
            </a:r>
            <a:r>
              <a:rPr lang="de-DE" sz="1800" dirty="0" err="1" smtClean="0"/>
              <a:t>Formations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Factions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Scripts, </a:t>
            </a:r>
            <a:r>
              <a:rPr lang="de-DE" sz="1800" dirty="0" err="1" smtClean="0"/>
              <a:t>Missions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Oculus</a:t>
            </a:r>
            <a:r>
              <a:rPr lang="de-DE" sz="1800" dirty="0" smtClean="0"/>
              <a:t> Rift</a:t>
            </a:r>
            <a:endParaRPr lang="de-DE" sz="1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8283692" y="578809"/>
            <a:ext cx="3438668" cy="2770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 </a:t>
            </a:r>
            <a:r>
              <a:rPr kumimoji="0" lang="de-D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done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de-D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yet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Menu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noProof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Item Drops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noProof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Open World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Mulitplayer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447592" y="5218932"/>
            <a:ext cx="7570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ea typeface="DejaVu Sans" pitchFamily="2"/>
                <a:cs typeface="Lohit Hindi" pitchFamily="2"/>
              </a:rPr>
              <a:t>Milestone </a:t>
            </a:r>
            <a:r>
              <a:rPr lang="en-US" dirty="0" smtClean="0">
                <a:ea typeface="DejaVu Sans" pitchFamily="2"/>
                <a:cs typeface="Lohit Hindi" pitchFamily="2"/>
              </a:rPr>
              <a:t>17.12.2013</a:t>
            </a:r>
          </a:p>
          <a:p>
            <a:pPr lvl="0" hangingPunct="0"/>
            <a:r>
              <a:rPr lang="en-US" dirty="0" smtClean="0">
                <a:ea typeface="DejaVu Sans" pitchFamily="2"/>
                <a:cs typeface="Lohit Hindi" pitchFamily="2"/>
              </a:rPr>
              <a:t>	Rendering, collisions and movement of </a:t>
            </a:r>
            <a:r>
              <a:rPr lang="en-US" dirty="0" err="1" smtClean="0">
                <a:ea typeface="DejaVu Sans" pitchFamily="2"/>
                <a:cs typeface="Lohit Hindi" pitchFamily="2"/>
              </a:rPr>
              <a:t>voxel</a:t>
            </a:r>
            <a:r>
              <a:rPr lang="en-US" dirty="0" smtClean="0">
                <a:ea typeface="DejaVu Sans" pitchFamily="2"/>
                <a:cs typeface="Lohit Hindi" pitchFamily="2"/>
              </a:rPr>
              <a:t>-objects</a:t>
            </a:r>
          </a:p>
          <a:p>
            <a:pPr lvl="0" hangingPunct="0"/>
            <a:r>
              <a:rPr lang="en-US" dirty="0" smtClean="0">
                <a:ea typeface="DejaVu Sans" pitchFamily="2"/>
                <a:cs typeface="Lohit Hindi" pitchFamily="2"/>
              </a:rPr>
              <a:t>	Flying a ship that can destroy inanimate objects and simple AI-ships</a:t>
            </a:r>
            <a:endParaRPr lang="en-US" dirty="0">
              <a:ea typeface="DejaVu Sans" pitchFamily="2"/>
              <a:cs typeface="Lohit Hindi" pitchFamily="2"/>
            </a:endParaRPr>
          </a:p>
        </p:txBody>
      </p:sp>
      <p:pic>
        <p:nvPicPr>
          <p:cNvPr id="13" name="Grafik 12" descr="opc5MrMT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4766" y="5265324"/>
            <a:ext cx="1347219" cy="13472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idx="1"/>
          </p:nvPr>
        </p:nvSpPr>
        <p:spPr/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idx="1"/>
          </p:nvPr>
        </p:nvSpPr>
        <p:spPr/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77" name="TextShape 4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78" name="TextShape 5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6C50C09-5B9E-41C0-924F-1855611D2E12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6</a:t>
            </a:fld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180" name="Grafik 17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3760" y="3383280"/>
            <a:ext cx="7638840" cy="2723760"/>
          </a:xfrm>
          <a:prstGeom prst="rect">
            <a:avLst/>
          </a:prstGeom>
          <a:ln>
            <a:noFill/>
          </a:ln>
        </p:spPr>
      </p:pic>
      <p:sp>
        <p:nvSpPr>
          <p:cNvPr id="10" name="Textfeld 9"/>
          <p:cNvSpPr txBox="1"/>
          <p:nvPr/>
        </p:nvSpPr>
        <p:spPr>
          <a:xfrm>
            <a:off x="4223792" y="764704"/>
            <a:ext cx="403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From-scratch-engine managing: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Physics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CollisionDetection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Damage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Splitting</a:t>
            </a:r>
          </a:p>
          <a:p>
            <a:endParaRPr lang="de-DE" dirty="0"/>
          </a:p>
        </p:txBody>
      </p:sp>
      <p:sp>
        <p:nvSpPr>
          <p:cNvPr id="11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Engine</a:t>
            </a:r>
            <a:endParaRPr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0A0F8BE-7901-485E-B91C-2643C935B9AD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7</a:t>
            </a:fld>
            <a:endParaRPr/>
          </a:p>
        </p:txBody>
      </p:sp>
      <p:sp>
        <p:nvSpPr>
          <p:cNvPr id="18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Modeling</a:t>
            </a:r>
            <a:endParaRPr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88720"/>
            <a:ext cx="7927920" cy="450720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CDC85F4-D559-4C60-85BE-8A749F33F2DA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8</a:t>
            </a:fld>
            <a:endParaRPr/>
          </a:p>
        </p:txBody>
      </p:sp>
      <p:sp>
        <p:nvSpPr>
          <p:cNvPr id="189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Neo Sans Std"/>
              </a:rPr>
              <a:t>Scripting</a:t>
            </a:r>
            <a:endParaRPr dirty="0"/>
          </a:p>
        </p:txBody>
      </p:sp>
      <p:pic>
        <p:nvPicPr>
          <p:cNvPr id="190" name="Grafik 18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0" y="201240"/>
            <a:ext cx="5213520" cy="629676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C9D8F59-1544-4325-8CD4-B8DF83217A90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9</a:t>
            </a:fld>
            <a:endParaRPr/>
          </a:p>
        </p:txBody>
      </p:sp>
      <p:sp>
        <p:nvSpPr>
          <p:cNvPr id="19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AI and Squads</a:t>
            </a:r>
            <a:endParaRPr/>
          </a:p>
        </p:txBody>
      </p:sp>
      <p:pic>
        <p:nvPicPr>
          <p:cNvPr id="195" name="Grafik 19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07720"/>
            <a:ext cx="7883640" cy="492732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781</Words>
  <Application>Microsoft Office PowerPoint</Application>
  <PresentationFormat>Benutzerdefiniert</PresentationFormat>
  <Paragraphs>310</Paragraphs>
  <Slides>36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37" baseType="lpstr">
      <vt:lpstr>powerpoint_hpi_cgs_wide</vt:lpstr>
      <vt:lpstr>Voxellancer</vt:lpstr>
      <vt:lpstr>Motivation Voxels</vt:lpstr>
      <vt:lpstr>Motivation Space</vt:lpstr>
      <vt:lpstr>Trailer</vt:lpstr>
      <vt:lpstr>Features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Behind the Scenes</vt:lpstr>
      <vt:lpstr>Quick Overview</vt:lpstr>
      <vt:lpstr>Folie 17</vt:lpstr>
      <vt:lpstr>Folie 18</vt:lpstr>
      <vt:lpstr>Folie 19</vt:lpstr>
      <vt:lpstr>VoxelCluster</vt:lpstr>
      <vt:lpstr>Particles</vt:lpstr>
      <vt:lpstr>AI - Tasks</vt:lpstr>
      <vt:lpstr>Single Unit Tasks</vt:lpstr>
      <vt:lpstr>Single Unit Tasks</vt:lpstr>
      <vt:lpstr>Group Tasks</vt:lpstr>
      <vt:lpstr>HUD</vt:lpstr>
      <vt:lpstr>HUD explained</vt:lpstr>
      <vt:lpstr>Hudgets</vt:lpstr>
      <vt:lpstr>Spherical HUD</vt:lpstr>
      <vt:lpstr>Postprocessing</vt:lpstr>
      <vt:lpstr>RenderPipeline</vt:lpstr>
      <vt:lpstr>Antialiasing</vt:lpstr>
      <vt:lpstr>Libraries &amp; Tools</vt:lpstr>
      <vt:lpstr>Statistiken &amp; Fakten</vt:lpstr>
      <vt:lpstr>Milestones and Features</vt:lpstr>
      <vt:lpstr>Folie 36</vt:lpstr>
    </vt:vector>
  </TitlesOfParts>
  <Company>Hasso-Plattner-Institut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Patrick</cp:lastModifiedBy>
  <cp:revision>48</cp:revision>
  <dcterms:created xsi:type="dcterms:W3CDTF">2013-10-30T14:23:30Z</dcterms:created>
  <dcterms:modified xsi:type="dcterms:W3CDTF">2014-03-23T18:47:49Z</dcterms:modified>
</cp:coreProperties>
</file>